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4" r:id="rId1"/>
  </p:sldMasterIdLst>
  <p:notesMasterIdLst>
    <p:notesMasterId r:id="rId42"/>
  </p:notesMasterIdLst>
  <p:sldIdLst>
    <p:sldId id="273" r:id="rId2"/>
    <p:sldId id="256" r:id="rId3"/>
    <p:sldId id="258" r:id="rId4"/>
    <p:sldId id="259" r:id="rId5"/>
    <p:sldId id="270" r:id="rId6"/>
    <p:sldId id="271" r:id="rId7"/>
    <p:sldId id="261" r:id="rId8"/>
    <p:sldId id="262" r:id="rId9"/>
    <p:sldId id="264" r:id="rId10"/>
    <p:sldId id="265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1" r:id="rId28"/>
    <p:sldId id="292" r:id="rId29"/>
    <p:sldId id="296" r:id="rId30"/>
    <p:sldId id="293" r:id="rId31"/>
    <p:sldId id="294" r:id="rId32"/>
    <p:sldId id="295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0000"/>
    <a:srgbClr val="FFCC00"/>
    <a:srgbClr val="0000CC"/>
    <a:srgbClr val="0066FF"/>
    <a:srgbClr val="3366FF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923" autoAdjust="0"/>
    <p:restoredTop sz="86420" autoAdjust="0"/>
  </p:normalViewPr>
  <p:slideViewPr>
    <p:cSldViewPr>
      <p:cViewPr varScale="1">
        <p:scale>
          <a:sx n="64" d="100"/>
          <a:sy n="64" d="100"/>
        </p:scale>
        <p:origin x="-5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DE07A-3DBC-469A-9E57-1FC1ED50DD9C}" type="doc">
      <dgm:prSet loTypeId="urn:microsoft.com/office/officeart/2005/8/layout/b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317D03-8CB2-42E3-BDBA-D6B244693385}">
      <dgm:prSet/>
      <dgm:spPr/>
      <dgm:t>
        <a:bodyPr/>
        <a:lstStyle/>
        <a:p>
          <a:pPr algn="ctr" rtl="0"/>
          <a:r>
            <a:rPr lang="ru-RU" b="1" baseline="0" dirty="0" smtClean="0"/>
            <a:t>Мы считаем, что оренбургский пуховый платок обязан своей  славой не только качеству удивительного пуха, но и талантливому мастерству вязальщиц</a:t>
          </a:r>
          <a:endParaRPr lang="ru-RU" b="1" baseline="0" dirty="0"/>
        </a:p>
      </dgm:t>
    </dgm:pt>
    <dgm:pt modelId="{6C975F7B-6247-401E-97BB-701D80825BFF}" type="parTrans" cxnId="{E5EBE8C5-4321-40A0-B5A3-7FD6FC4734FC}">
      <dgm:prSet/>
      <dgm:spPr/>
      <dgm:t>
        <a:bodyPr/>
        <a:lstStyle/>
        <a:p>
          <a:endParaRPr lang="ru-RU"/>
        </a:p>
      </dgm:t>
    </dgm:pt>
    <dgm:pt modelId="{59E97885-A758-4351-861E-712BB9A1245C}" type="sibTrans" cxnId="{E5EBE8C5-4321-40A0-B5A3-7FD6FC4734FC}">
      <dgm:prSet/>
      <dgm:spPr/>
      <dgm:t>
        <a:bodyPr/>
        <a:lstStyle/>
        <a:p>
          <a:endParaRPr lang="ru-RU"/>
        </a:p>
      </dgm:t>
    </dgm:pt>
    <dgm:pt modelId="{9314FF24-8C43-490D-862E-D2EA64F5DC7A}" type="pres">
      <dgm:prSet presAssocID="{FA2DE07A-3DBC-469A-9E57-1FC1ED50DD9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83F4F2-B8CC-4D24-8AC5-F4C4E91818E0}" type="pres">
      <dgm:prSet presAssocID="{CE317D03-8CB2-42E3-BDBA-D6B244693385}" presName="compNode" presStyleCnt="0"/>
      <dgm:spPr/>
      <dgm:t>
        <a:bodyPr/>
        <a:lstStyle/>
        <a:p>
          <a:endParaRPr lang="ru-RU"/>
        </a:p>
      </dgm:t>
    </dgm:pt>
    <dgm:pt modelId="{173B0BEA-33C9-48B2-803A-DA494089DC72}" type="pres">
      <dgm:prSet presAssocID="{CE317D03-8CB2-42E3-BDBA-D6B244693385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498E3-9028-4D79-AC3D-3DC3A7035D5F}" type="pres">
      <dgm:prSet presAssocID="{CE317D03-8CB2-42E3-BDBA-D6B24469338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2B9A2-F1E4-44F4-992D-30B6C87BB406}" type="pres">
      <dgm:prSet presAssocID="{CE317D03-8CB2-42E3-BDBA-D6B244693385}" presName="parentRect" presStyleLbl="alignNode1" presStyleIdx="0" presStyleCnt="1" custScaleX="243335" custScaleY="690026" custLinFactY="-21463" custLinFactNeighborX="6965" custLinFactNeighborY="-100000"/>
      <dgm:spPr/>
      <dgm:t>
        <a:bodyPr/>
        <a:lstStyle/>
        <a:p>
          <a:endParaRPr lang="ru-RU"/>
        </a:p>
      </dgm:t>
    </dgm:pt>
    <dgm:pt modelId="{868DA375-D1A9-492B-A537-5BCEAAD2FB28}" type="pres">
      <dgm:prSet presAssocID="{CE317D03-8CB2-42E3-BDBA-D6B244693385}" presName="adorn" presStyleLbl="fgAccFollowNode1" presStyleIdx="0" presStyleCnt="1" custScaleX="357334" custScaleY="483864" custLinFactX="97311" custLinFactNeighborX="100000" custLinFactNeighborY="-689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3E85314-44C7-42FD-B386-6D30FCA42798}" type="presOf" srcId="{FA2DE07A-3DBC-469A-9E57-1FC1ED50DD9C}" destId="{9314FF24-8C43-490D-862E-D2EA64F5DC7A}" srcOrd="0" destOrd="0" presId="urn:microsoft.com/office/officeart/2005/8/layout/bList2"/>
    <dgm:cxn modelId="{E5EBE8C5-4321-40A0-B5A3-7FD6FC4734FC}" srcId="{FA2DE07A-3DBC-469A-9E57-1FC1ED50DD9C}" destId="{CE317D03-8CB2-42E3-BDBA-D6B244693385}" srcOrd="0" destOrd="0" parTransId="{6C975F7B-6247-401E-97BB-701D80825BFF}" sibTransId="{59E97885-A758-4351-861E-712BB9A1245C}"/>
    <dgm:cxn modelId="{90BAADD6-C5E0-4874-8E9C-F5B1B9ADEC19}" type="presOf" srcId="{CE317D03-8CB2-42E3-BDBA-D6B244693385}" destId="{36F2B9A2-F1E4-44F4-992D-30B6C87BB406}" srcOrd="1" destOrd="0" presId="urn:microsoft.com/office/officeart/2005/8/layout/bList2"/>
    <dgm:cxn modelId="{55B5D02E-D713-4C4A-BA19-406B787E0686}" type="presOf" srcId="{CE317D03-8CB2-42E3-BDBA-D6B244693385}" destId="{21D498E3-9028-4D79-AC3D-3DC3A7035D5F}" srcOrd="0" destOrd="0" presId="urn:microsoft.com/office/officeart/2005/8/layout/bList2"/>
    <dgm:cxn modelId="{77AF4DA3-7C01-43E6-BA80-3A67D239F71D}" type="presParOf" srcId="{9314FF24-8C43-490D-862E-D2EA64F5DC7A}" destId="{2083F4F2-B8CC-4D24-8AC5-F4C4E91818E0}" srcOrd="0" destOrd="0" presId="urn:microsoft.com/office/officeart/2005/8/layout/bList2"/>
    <dgm:cxn modelId="{E7B8D5F4-BE04-449E-88A7-C267E929AA35}" type="presParOf" srcId="{2083F4F2-B8CC-4D24-8AC5-F4C4E91818E0}" destId="{173B0BEA-33C9-48B2-803A-DA494089DC72}" srcOrd="0" destOrd="0" presId="urn:microsoft.com/office/officeart/2005/8/layout/bList2"/>
    <dgm:cxn modelId="{15ECDCBA-247D-426E-9CFB-63E8C6725E2B}" type="presParOf" srcId="{2083F4F2-B8CC-4D24-8AC5-F4C4E91818E0}" destId="{21D498E3-9028-4D79-AC3D-3DC3A7035D5F}" srcOrd="1" destOrd="0" presId="urn:microsoft.com/office/officeart/2005/8/layout/bList2"/>
    <dgm:cxn modelId="{B387BE77-5773-47EB-8BA0-DFC72A947435}" type="presParOf" srcId="{2083F4F2-B8CC-4D24-8AC5-F4C4E91818E0}" destId="{36F2B9A2-F1E4-44F4-992D-30B6C87BB406}" srcOrd="2" destOrd="0" presId="urn:microsoft.com/office/officeart/2005/8/layout/bList2"/>
    <dgm:cxn modelId="{A38D5BBD-3E3C-4EFD-94AE-C7E969618732}" type="presParOf" srcId="{2083F4F2-B8CC-4D24-8AC5-F4C4E91818E0}" destId="{868DA375-D1A9-492B-A537-5BCEAAD2FB28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F8AB2-05BF-400A-AD60-1A2AAF89C474}" type="datetimeFigureOut">
              <a:rPr lang="ru-RU" smtClean="0"/>
              <a:pPr/>
              <a:t>14.03.2011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94C8F-40E2-4FFD-88BE-DFFEDB1F74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4C8F-40E2-4FFD-88BE-DFFEDB1F742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4C8F-40E2-4FFD-88BE-DFFEDB1F742C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4C8F-40E2-4FFD-88BE-DFFEDB1F742C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4C8F-40E2-4FFD-88BE-DFFEDB1F742C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94C8F-40E2-4FFD-88BE-DFFEDB1F742C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ADB-3F5E-4516-A94F-3746D264B5F8}" type="datetimeFigureOut">
              <a:rPr lang="ru-RU" smtClean="0"/>
              <a:pPr/>
              <a:t>14.03.2011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F816-DEDB-43CD-A665-41DC2841BF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ADB-3F5E-4516-A94F-3746D264B5F8}" type="datetimeFigureOut">
              <a:rPr lang="ru-RU" smtClean="0"/>
              <a:pPr/>
              <a:t>14.03.2011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F816-DEDB-43CD-A665-41DC2841BF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ADB-3F5E-4516-A94F-3746D264B5F8}" type="datetimeFigureOut">
              <a:rPr lang="ru-RU" smtClean="0"/>
              <a:pPr/>
              <a:t>14.03.2011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F816-DEDB-43CD-A665-41DC2841BF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ADB-3F5E-4516-A94F-3746D264B5F8}" type="datetimeFigureOut">
              <a:rPr lang="ru-RU" smtClean="0"/>
              <a:pPr/>
              <a:t>14.03.2011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F816-DEDB-43CD-A665-41DC2841BF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ADB-3F5E-4516-A94F-3746D264B5F8}" type="datetimeFigureOut">
              <a:rPr lang="ru-RU" smtClean="0"/>
              <a:pPr/>
              <a:t>14.03.2011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F816-DEDB-43CD-A665-41DC2841BF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ADB-3F5E-4516-A94F-3746D264B5F8}" type="datetimeFigureOut">
              <a:rPr lang="ru-RU" smtClean="0"/>
              <a:pPr/>
              <a:t>14.03.2011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F816-DEDB-43CD-A665-41DC2841BF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ADB-3F5E-4516-A94F-3746D264B5F8}" type="datetimeFigureOut">
              <a:rPr lang="ru-RU" smtClean="0"/>
              <a:pPr/>
              <a:t>14.03.2011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F816-DEDB-43CD-A665-41DC2841BF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ADB-3F5E-4516-A94F-3746D264B5F8}" type="datetimeFigureOut">
              <a:rPr lang="ru-RU" smtClean="0"/>
              <a:pPr/>
              <a:t>14.03.2011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F816-DEDB-43CD-A665-41DC2841BF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ADB-3F5E-4516-A94F-3746D264B5F8}" type="datetimeFigureOut">
              <a:rPr lang="ru-RU" smtClean="0"/>
              <a:pPr/>
              <a:t>14.03.2011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F816-DEDB-43CD-A665-41DC2841BF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ADB-3F5E-4516-A94F-3746D264B5F8}" type="datetimeFigureOut">
              <a:rPr lang="ru-RU" smtClean="0"/>
              <a:pPr/>
              <a:t>14.03.2011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3F816-DEDB-43CD-A665-41DC2841BFD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D6ADB-3F5E-4516-A94F-3746D264B5F8}" type="datetimeFigureOut">
              <a:rPr lang="ru-RU" smtClean="0"/>
              <a:pPr/>
              <a:t>14.03.2011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33F816-DEDB-43CD-A665-41DC2841BFD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FD6ADB-3F5E-4516-A94F-3746D264B5F8}" type="datetimeFigureOut">
              <a:rPr lang="ru-RU" smtClean="0"/>
              <a:pPr/>
              <a:t>14.03.2011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33F816-DEDB-43CD-A665-41DC2841BFD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071678"/>
            <a:ext cx="2199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785794"/>
            <a:ext cx="40719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Богат мой край талантливым народом.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мастера и зодчие живут.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песни льются, кружева плетутся,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всё, что люди родиной зовут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14952" y="857208"/>
            <a:ext cx="3829048" cy="6000792"/>
          </a:xfrm>
        </p:spPr>
        <p:txBody>
          <a:bodyPr>
            <a:normAutofit fontScale="77500" lnSpcReduction="20000"/>
          </a:bodyPr>
          <a:lstStyle/>
          <a:p>
            <a:r>
              <a:rPr lang="ru-RU" sz="5700" dirty="0" smtClean="0">
                <a:solidFill>
                  <a:srgbClr val="002060"/>
                </a:solidFill>
              </a:rPr>
              <a:t>Так началось путешествие оренбургских платков по всему миру: Париж Лондон, Шанхай,</a:t>
            </a:r>
          </a:p>
          <a:p>
            <a:r>
              <a:rPr lang="ru-RU" sz="5700" dirty="0" smtClean="0">
                <a:solidFill>
                  <a:srgbClr val="002060"/>
                </a:solidFill>
              </a:rPr>
              <a:t>Брюссель, Вена...</a:t>
            </a:r>
          </a:p>
          <a:p>
            <a:endParaRPr lang="ru-RU" sz="3200" dirty="0"/>
          </a:p>
        </p:txBody>
      </p:sp>
      <p:pic>
        <p:nvPicPr>
          <p:cNvPr id="3074" name="Picture 2" descr="C:\Documents and Settings\1\Мои документы\Мои рисунки\Новая папка (14)\118464873898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 rot="21037519">
            <a:off x="-1022360" y="197134"/>
            <a:ext cx="5111750" cy="62865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86600" cy="4357718"/>
          </a:xfrm>
        </p:spPr>
        <p:txBody>
          <a:bodyPr/>
          <a:lstStyle/>
          <a:p>
            <a:pPr algn="ctr"/>
            <a:r>
              <a:rPr lang="ru-RU" sz="6000" dirty="0" smtClean="0"/>
              <a:t>Виды оренбургских</a:t>
            </a:r>
            <a:br>
              <a:rPr lang="ru-RU" sz="6000" dirty="0" smtClean="0"/>
            </a:br>
            <a:r>
              <a:rPr lang="ru-RU" sz="6000" dirty="0" smtClean="0"/>
              <a:t>пуховых платков</a:t>
            </a:r>
            <a:endParaRPr lang="ru-RU" sz="6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14744" y="928670"/>
            <a:ext cx="5111750" cy="5429256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Тёплый пуховый платок</a:t>
            </a:r>
            <a:r>
              <a:rPr lang="ru-RU" dirty="0" smtClean="0"/>
              <a:t> в Оренбурге называют </a:t>
            </a:r>
            <a:r>
              <a:rPr lang="ru-RU" b="1" dirty="0" smtClean="0"/>
              <a:t>шалью</a:t>
            </a:r>
            <a:r>
              <a:rPr lang="ru-RU" dirty="0" smtClean="0"/>
              <a:t>.  Это пуховое изделие квадратной формы, середина которого вяжется сплошной, а на кайме шириной около 10см вывязывается рисунок, по краям платка - зубчики. Рисунки на кайме бывают разные. Вяжутся и полностью ажурные платки, материал для них используется тот же, только работы намного больше, поэтому и стоят дороже.</a:t>
            </a:r>
            <a:endParaRPr lang="ru-RU" dirty="0"/>
          </a:p>
        </p:txBody>
      </p:sp>
      <p:pic>
        <p:nvPicPr>
          <p:cNvPr id="5" name="Рисунок 4" descr="C:\Documents and Settings\1\Мои документы\Мои рисунки\Новая папка\1s17new1r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857232"/>
            <a:ext cx="3500462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1868" y="1285860"/>
            <a:ext cx="5111750" cy="4572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b="1" dirty="0" smtClean="0"/>
              <a:t>    Паутинка </a:t>
            </a:r>
            <a:r>
              <a:rPr lang="ru-RU" sz="2800" dirty="0" smtClean="0"/>
              <a:t>- ажурное изделие из пуха тонкого прядения и шёлка. Она имеет квадратную форму, по краям – зубчики. Цвета  натуральные (белый, серый). Тонкие паутинки имеют, как правило, сложный узор и используются как украшение. Они украсят любое платье. Паутинка-это тонкий, как паутина, платок.  </a:t>
            </a:r>
          </a:p>
          <a:p>
            <a:endParaRPr lang="ru-RU" dirty="0"/>
          </a:p>
        </p:txBody>
      </p:sp>
      <p:pic>
        <p:nvPicPr>
          <p:cNvPr id="1026" name="Picture 2" descr="C:\Documents and Settings\1\Мои документы\Мои рисунки\узоры в лесу\5feb3fa55f800d6ca7f507264b04f3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248025" cy="328614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Documents and Settings\1\Мои документы\Мои рисунки\Новая папка (14)\1285221972_123244746_1-----12852219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86124"/>
            <a:ext cx="3357585" cy="300039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428736"/>
            <a:ext cx="2900354" cy="46974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8992" y="571480"/>
            <a:ext cx="5111750" cy="4572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Оренбургская паутинка , которая при размерах 2,5м на 2,5м весит не более 80 граммов, может свободно проходить через обручальное кольцо и умещаться в     скорлупе гусиного яйца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1\Мои документы\Мои рисунки\Новая папка\platok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2634400" cy="364333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Рисунок 4" descr="C:\Documents and Settings\1\Мои документы\Мои рисунки\Новая папка\DSC_13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035963" y="3250393"/>
            <a:ext cx="2285992" cy="435771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14282" y="428604"/>
            <a:ext cx="3786214" cy="595948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800" b="1" dirty="0" smtClean="0"/>
              <a:t>Палантин</a:t>
            </a:r>
            <a:r>
              <a:rPr lang="ru-RU" sz="2800" dirty="0" smtClean="0"/>
              <a:t> изготавливается из того же пуха, что и паутинка и вяжется так же, т. е.  имеет узор по всему полотну, а отличается он тем, что имеет другую форму. Палантины прямоугольные (форма шарфа)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C:\Documents and Settings\1\Мои документы\Мои рисунки\Новая папка\1275738368_98388086_2----1275738368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66"/>
            <a:ext cx="4540278" cy="2928982"/>
          </a:xfrm>
          <a:prstGeom prst="flowChartAlternateProcess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4" name="Picture 2" descr="C:\Documents and Settings\1\Мои документы\Мои рисунки\Новая папка (14)\Копия yar_b_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000372"/>
            <a:ext cx="4595885" cy="300039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1\Мои документы\Мои рисунки\P423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00232" y="357166"/>
            <a:ext cx="5111750" cy="585311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endParaRPr lang="ru-RU" sz="5400" dirty="0" smtClean="0"/>
          </a:p>
          <a:p>
            <a:pPr algn="ctr">
              <a:buNone/>
            </a:pPr>
            <a:r>
              <a:rPr lang="ru-RU" sz="5400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Посмотрим, как платок из пуха рождается</a:t>
            </a:r>
          </a:p>
          <a:p>
            <a:endParaRPr lang="ru-RU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857232"/>
            <a:ext cx="4071934" cy="55340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dirty="0" smtClean="0"/>
              <a:t>Первым делом из пуха волос и сор выбирается. Довольно кропотливое и прямо скажем нудное занятие.</a:t>
            </a:r>
          </a:p>
          <a:p>
            <a:r>
              <a:rPr lang="ru-RU" sz="3200" dirty="0" smtClean="0"/>
              <a:t>Теперь пух надо прочесать на гребне.</a:t>
            </a:r>
            <a:endParaRPr lang="ru-RU" sz="3200" dirty="0"/>
          </a:p>
        </p:txBody>
      </p:sp>
      <p:pic>
        <p:nvPicPr>
          <p:cNvPr id="5" name="Содержимое 4" descr="C:\Documents and Settings\1\Мои документы\Мои рисунки\Новая папка\60246c244d5ct.jpg"/>
          <p:cNvPicPr>
            <a:picLocks noGrp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4429124" y="1500174"/>
            <a:ext cx="4214842" cy="4643470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57620" y="1142984"/>
            <a:ext cx="5111750" cy="517685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Прочёсанный пух промывается в мыльной пене, а когда он высохнет, вновь несколько (не менее 3 ) раз перепускается на гребне. Теперь он уже заметно отличается от своего первоначального состояния: у него появился блеск, стал шелковистым на ощупь.</a:t>
            </a:r>
            <a:endParaRPr lang="ru-RU" dirty="0"/>
          </a:p>
        </p:txBody>
      </p:sp>
      <p:pic>
        <p:nvPicPr>
          <p:cNvPr id="2050" name="Picture 2" descr="C:\Documents and Settings\1\Мои документы\Мои рисунки\%D0%9A%D0%BE%D0%B7%D0%B8%D0%B9_%D0%BF%D1%83%D1%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3553264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86182" y="642918"/>
            <a:ext cx="5183188" cy="592935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</a:t>
            </a:r>
            <a:r>
              <a:rPr lang="ru-RU" sz="2400" dirty="0" smtClean="0"/>
              <a:t>Следующая операция очень ответственная - прядение. Нужно вытянуть бесформенный пучок в нить очень тонкую, но достаточно прочную, чтобы она не рвалась и была строго равномерной толщины .Чтобы достичь этого, нужен долгий опыт. Мастерица берёт веретено  в правую руку, а в левую - горсть и быстрыми движениями пальцев вращает веретено (веретена изготавливаются из клёна и берёзы), и вот уже на нём растёт холмик нежнейшей, тоньше волоса, пуховой нити.</a:t>
            </a:r>
            <a:endParaRPr lang="ru-RU" sz="2400" dirty="0"/>
          </a:p>
        </p:txBody>
      </p:sp>
      <p:pic>
        <p:nvPicPr>
          <p:cNvPr id="5" name="Рисунок 4" descr="C:\Documents and Settings\1\Рабочий стол\рисунки\lesson0319_prydeni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3214742" cy="578647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Мои рисунки\8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43966" cy="614366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Оренбургский пуховый платок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:\Documents and Settings\1\Мои документы\Мои рисунки\Новая папка\438-m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357166"/>
            <a:ext cx="5111750" cy="585311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Для большей прочности и долговечности платка пуховую нить с веретена соединяют с блестящей шелковой нитью, скручивая их при этом между большим и указательным пальцами. Крученый жгутик сматывается в клубок.</a:t>
            </a:r>
            <a:endParaRPr lang="ru-RU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1\Мои документы\Мои рисунки\Новая папка\f221f870e5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857364"/>
            <a:ext cx="3286148" cy="392906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57620" y="1643050"/>
            <a:ext cx="5111750" cy="4572000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Пряжа готова. Можно вязать платок. И раньше, и сейчас вязка платка от начала и до конца производится на стальных спицах. На одном конце спиц насаживали шарики из сургуча или резиновые, чтобы петли не спускались.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86182" y="1142984"/>
            <a:ext cx="5111750" cy="521494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Чистка платка – ещё одна ответственная операция. Дело в том, что платок имеет очень неприглядный вид: он грязный, на ощупь липкий. Чтобы очистить от грязи, от жира, его кладут в таз с тёплой  мыльной водой, причём не трут между рук, а только полощут и очень осторожно выжимают. Платок сушат  на специальной растяжке (у нас в селе называют «пяльцы» ). Вот тогда он станет таким . </a:t>
            </a:r>
          </a:p>
          <a:p>
            <a:endParaRPr lang="ru-RU" dirty="0"/>
          </a:p>
        </p:txBody>
      </p:sp>
      <p:pic>
        <p:nvPicPr>
          <p:cNvPr id="5" name="Рисунок 4" descr="C:\Documents and Settings\1\Мои документы\Мои рисунки\Новая папка\DSC_16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3357586" cy="478634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Мои рисунки\узоры в лесу\68ec3a4f818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0"/>
            <a:ext cx="957269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Пуховязальный промысел в селе Ключи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00496" y="214290"/>
            <a:ext cx="4825998" cy="5929354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2400" dirty="0" smtClean="0"/>
              <a:t>В нашем селе издавна занимались разведением коз и вязкой пуховых платков. Когда образовались пуховязальные артели, то в Ключах  многие женщины стали надомницами.        </a:t>
            </a:r>
            <a:endParaRPr lang="ru-RU" sz="2400" dirty="0"/>
          </a:p>
        </p:txBody>
      </p:sp>
      <p:pic>
        <p:nvPicPr>
          <p:cNvPr id="5122" name="Picture 2" descr="C:\Documents and Settings\1\Рабочий стол\фото бабушек\Безымянный55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>
            <a:off x="428596" y="80313"/>
            <a:ext cx="3143272" cy="353378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123" name="Picture 3" descr="C:\Documents and Settings\1\Рабочий стол\фото бабушек\Безымянный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429000"/>
            <a:ext cx="2714644" cy="314324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4286248" y="2500306"/>
            <a:ext cx="3571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Многих из этих мастериц уже нет с нами, а к тем, которые живут в нашем селе, мы сходили в гости. Нам  хотелось, чтобы они ответили на  интересующие нас вопросы:</a:t>
            </a:r>
            <a:endParaRPr lang="ru-RU" sz="2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Мои рисунки\Новая папка (14)\1110batnqdc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5" cy="6937801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857364"/>
            <a:ext cx="93626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и почему вы стали вязать платки?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чём заключалась работа вязальщицы-надомницы?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Помните свой первый связанный платок? Какой он у вас получился?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Трудно ли вязать платки?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Как создаются новые узоры для платков?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71934" y="785794"/>
            <a:ext cx="4897436" cy="57150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На первые вопросы ответила Мария Васильевна «</a:t>
            </a:r>
            <a:r>
              <a:rPr lang="ru-RU" b="1" dirty="0" smtClean="0"/>
              <a:t>С детства  так пошло. У нас в семье  все вязали. Каждой семье это было хорошей материальной поддержкой. Нашим надомницам надо было за месяц связать 16 койм  и «привязать» их к «серединке». «Серединки» для шалей нам выдавали готовыми . За каждую готовую шаль в конце 60-х годов (20 века) мы получали почти по 9 рублей. По тем временам большие деньги. Затем цена возросла до 17 рублей, а к началу 90-х годов до 21 рубля. В 1992 году закрыли нашу артель, и многие женщины остались без работы. В последнее время не вяжу, зрение ухудшилось».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Documents and Settings\1\Рабочий стол\фото бабушек\Безымянный2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00034" y="571480"/>
            <a:ext cx="3714776" cy="5143536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214414" y="6215082"/>
            <a:ext cx="2865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smtClean="0">
                <a:solidFill>
                  <a:prstClr val="white"/>
                </a:solidFill>
              </a:rPr>
              <a:t>ммммМонтаутас </a:t>
            </a:r>
            <a:r>
              <a:rPr lang="ru-RU" sz="2000" dirty="0" smtClean="0">
                <a:solidFill>
                  <a:prstClr val="white"/>
                </a:solidFill>
              </a:rPr>
              <a:t>М.В м</a:t>
            </a:r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58505" y="5782747"/>
            <a:ext cx="1763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err="1" smtClean="0">
                <a:solidFill>
                  <a:prstClr val="black"/>
                </a:solidFill>
              </a:rPr>
              <a:t>Монтаутас</a:t>
            </a:r>
            <a:r>
              <a:rPr lang="ru-RU" dirty="0" smtClean="0">
                <a:solidFill>
                  <a:prstClr val="black"/>
                </a:solidFill>
              </a:rPr>
              <a:t> М.В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86182" y="1500174"/>
            <a:ext cx="5111750" cy="4572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Елисеева Валентина Ануфриевна проработала 18 лет в пуховязальной</a:t>
            </a:r>
          </a:p>
          <a:p>
            <a:pPr>
              <a:buNone/>
            </a:pPr>
            <a:r>
              <a:rPr lang="ru-RU" dirty="0" smtClean="0"/>
              <a:t>      артели. Вместе с ней работала её мама Татьяна Ильинична и две старшие сестры. Целая семейная династия! Свой первый платок она связала, когда училась ещё в школе. Платок получился хороший, потому что помогали мама и сёстры.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 descr="C:\Documents and Settings\1\Рабочий стол\фото бабушек\Безымянный 1.jpg"/>
          <p:cNvPicPr/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428596" y="1428736"/>
            <a:ext cx="2643206" cy="435771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0"/>
            <a:ext cx="4572032" cy="664371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400" b="1" dirty="0" smtClean="0"/>
              <a:t>Где находили узоры для своей работы?  В основном брали готовые узоры, которые издавна из рук в руки передавались. Конечно, каждой мастерице хотелось добавить «новизны» в вязку. Бывало,  сидишь зимой у окна, а на стекле – такая красота: тут и гребешки, ёлочки, веерочки, трилистники.  Летом в лес за ягодой пойдёшь и новые узоры увидишь. Разглядываешь, примечаешь и повторяешь в работе. </a:t>
            </a:r>
            <a:endParaRPr lang="ru-RU" sz="2400" dirty="0" smtClean="0"/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3438" y="1071546"/>
            <a:ext cx="4143404" cy="535304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О секретах создания узоров нам рассказала Медведева Полина Константиновна  </a:t>
            </a:r>
            <a:endParaRPr lang="ru-RU" dirty="0"/>
          </a:p>
        </p:txBody>
      </p:sp>
      <p:pic>
        <p:nvPicPr>
          <p:cNvPr id="6" name="Рисунок 5" descr="C:\Documents and Settings\1\Рабочий стол\Безымянный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0"/>
            <a:ext cx="4876800" cy="3643338"/>
          </a:xfrm>
          <a:prstGeom prst="rect">
            <a:avLst/>
          </a:prstGeom>
          <a:ln w="1270">
            <a:solidFill>
              <a:schemeClr val="accent2">
                <a:lumMod val="20000"/>
                <a:lumOff val="80000"/>
              </a:schemeClr>
            </a:solidFill>
          </a:ln>
          <a:effectLst>
            <a:softEdge rad="6350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Мои документы\Мои рисунки\морозные узоры\0a32d11d69d61648439b7a9df5cf36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928958" cy="3982719"/>
          </a:xfrm>
          <a:prstGeom prst="rect">
            <a:avLst/>
          </a:prstGeom>
          <a:noFill/>
        </p:spPr>
      </p:pic>
      <p:pic>
        <p:nvPicPr>
          <p:cNvPr id="1027" name="Picture 3" descr="C:\Documents and Settings\1\Мои документы\Мои рисунки\морозные узоры\53520167_50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714488"/>
            <a:ext cx="3238500" cy="4286250"/>
          </a:xfrm>
          <a:prstGeom prst="rect">
            <a:avLst/>
          </a:prstGeom>
          <a:noFill/>
        </p:spPr>
      </p:pic>
      <p:pic>
        <p:nvPicPr>
          <p:cNvPr id="1028" name="Picture 4" descr="C:\Documents and Settings\1\Мои документы\Мои рисунки\морозные узоры\af55090456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00306"/>
            <a:ext cx="3925620" cy="410049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500042"/>
            <a:ext cx="1981200" cy="1066800"/>
          </a:xfrm>
        </p:spPr>
        <p:txBody>
          <a:bodyPr>
            <a:normAutofit/>
          </a:bodyPr>
          <a:lstStyle/>
          <a:p>
            <a:r>
              <a:rPr lang="ru-RU" dirty="0" smtClean="0"/>
              <a:t>Хотим выяснить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429256" y="1643050"/>
            <a:ext cx="3214710" cy="457203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r>
              <a:rPr lang="ru-RU" sz="2000" dirty="0" smtClean="0"/>
              <a:t> </a:t>
            </a:r>
            <a:r>
              <a:rPr lang="ru-RU" sz="3800" dirty="0" smtClean="0"/>
              <a:t>Почему оренбургский пуховый платок является  «жемчужиной» пуховязального промысла </a:t>
            </a:r>
            <a:endParaRPr lang="ru-RU" sz="3800" dirty="0"/>
          </a:p>
        </p:txBody>
      </p:sp>
      <p:pic>
        <p:nvPicPr>
          <p:cNvPr id="2050" name="Picture 2" descr="C:\Documents and Settings\1\Мои документы\Мои рисунки\Новая папка\72_2_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4572032" cy="54172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35183" y="2967335"/>
            <a:ext cx="1793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Documents and Settings\1\Мои документы\Мои рисунки\Новая папка (14)\094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672784">
            <a:off x="536550" y="1364161"/>
            <a:ext cx="3929090" cy="4224350"/>
          </a:xfrm>
          <a:prstGeom prst="rect">
            <a:avLst/>
          </a:prstGeom>
          <a:noFill/>
        </p:spPr>
      </p:pic>
      <p:pic>
        <p:nvPicPr>
          <p:cNvPr id="2050" name="Picture 2" descr="C:\Documents and Settings\1\Мои документы\Мои рисунки\Новая папка (14)\1-200812031343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85728"/>
            <a:ext cx="2857520" cy="3571875"/>
          </a:xfrm>
          <a:prstGeom prst="rect">
            <a:avLst/>
          </a:prstGeom>
          <a:noFill/>
        </p:spPr>
      </p:pic>
      <p:pic>
        <p:nvPicPr>
          <p:cNvPr id="46083" name="Picture 3" descr="C:\Documents and Settings\1\Мои документы\Мои рисунки\узоры в лесу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75261">
            <a:off x="4389087" y="2381556"/>
            <a:ext cx="4380545" cy="366410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Documents and Settings\1\Мои документы\Мои рисунки\узоры в лесу\e0fec192b07e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 rot="20435223">
            <a:off x="142604" y="1054697"/>
            <a:ext cx="4119570" cy="4572000"/>
          </a:xfrm>
          <a:prstGeom prst="rect">
            <a:avLst/>
          </a:prstGeom>
          <a:noFill/>
        </p:spPr>
      </p:pic>
      <p:pic>
        <p:nvPicPr>
          <p:cNvPr id="5121" name="Picture 1" descr="C:\Documents and Settings\1\Мои документы\Мои рисунки\Новая папка (14)\91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40188">
            <a:off x="5000628" y="3429000"/>
            <a:ext cx="3830637" cy="3048000"/>
          </a:xfrm>
          <a:prstGeom prst="rect">
            <a:avLst/>
          </a:prstGeom>
          <a:noFill/>
        </p:spPr>
      </p:pic>
      <p:pic>
        <p:nvPicPr>
          <p:cNvPr id="47107" name="Picture 3" descr="C:\Documents and Settings\1\Мои документы\Мои рисунки\Новая папка (14)\13283225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11185">
            <a:off x="4556894" y="628360"/>
            <a:ext cx="3522467" cy="4028262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Documents and Settings\1\Мои документы\Мои рисунки\Новая папка (14)\2-20081203134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1643063"/>
            <a:ext cx="4762500" cy="3571875"/>
          </a:xfrm>
          <a:prstGeom prst="rect">
            <a:avLst/>
          </a:prstGeom>
          <a:noFill/>
        </p:spPr>
      </p:pic>
      <p:pic>
        <p:nvPicPr>
          <p:cNvPr id="48130" name="Picture 2" descr="C:\Documents and Settings\1\Мои документы\Мои рисунки\узоры в лесу\2702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8554678"/>
          </a:xfrm>
          <a:prstGeom prst="rect">
            <a:avLst/>
          </a:prstGeom>
          <a:noFill/>
        </p:spPr>
      </p:pic>
      <p:pic>
        <p:nvPicPr>
          <p:cNvPr id="4098" name="Picture 2" descr="C:\Documents and Settings\1\Мои документы\Мои рисунки\Новая папка (14)\2-200812031343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4762500" cy="3571875"/>
          </a:xfrm>
          <a:prstGeom prst="rect">
            <a:avLst/>
          </a:prstGeom>
          <a:noFill/>
        </p:spPr>
      </p:pic>
      <p:pic>
        <p:nvPicPr>
          <p:cNvPr id="48132" name="Picture 4" descr="C:\Documents and Settings\1\Мои документы\Мои рисунки\Новая папка (14)\moskva-orenburgskiy_puhovyy_platok_111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571720"/>
            <a:ext cx="3643318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785794"/>
            <a:ext cx="3071842" cy="546260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dirty="0" smtClean="0"/>
              <a:t>На вопрос «Трудно ли вязать платки?» ответила Ващенко Анастасия Алексеевна </a:t>
            </a:r>
            <a:r>
              <a:rPr lang="ru-RU" sz="2400" i="1" dirty="0" smtClean="0"/>
              <a:t>«</a:t>
            </a:r>
            <a:r>
              <a:rPr lang="ru-RU" sz="2400" b="1" dirty="0" smtClean="0"/>
              <a:t>Трудно</a:t>
            </a:r>
            <a:r>
              <a:rPr lang="ru-RU" sz="2400" b="1" i="1" dirty="0" smtClean="0"/>
              <a:t> выполнять работу, которая тебе не по душе, а та в которую ты вкладываешь свою душу – приносит тебе радость и прибавляет</a:t>
            </a:r>
            <a:r>
              <a:rPr lang="ru-RU" sz="2400" b="1" dirty="0" smtClean="0"/>
              <a:t> сил».</a:t>
            </a:r>
            <a:endParaRPr lang="ru-RU" sz="2400" dirty="0" smtClean="0"/>
          </a:p>
          <a:p>
            <a:endParaRPr lang="ru-RU" sz="2000" dirty="0" smtClean="0"/>
          </a:p>
        </p:txBody>
      </p:sp>
      <p:pic>
        <p:nvPicPr>
          <p:cNvPr id="5" name="Содержимое 4" descr="C:\Documents and Settings\1\Рабочий стол\Безымянный.JPG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>
            <a:off x="3643306" y="1214422"/>
            <a:ext cx="5111750" cy="4404320"/>
          </a:xfrm>
          <a:prstGeom prst="rect">
            <a:avLst/>
          </a:prstGeom>
          <a:noFill/>
          <a:ln w="9525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Documents and Settings\1\Мои документы\Мои рисунки\Новая папка (14)\13283225_1.jpg"/>
          <p:cNvPicPr>
            <a:picLocks noChangeAspect="1" noChangeArrowheads="1"/>
          </p:cNvPicPr>
          <p:nvPr/>
        </p:nvPicPr>
        <p:blipFill>
          <a:blip r:embed="rId2">
            <a:lum bright="40000" contrast="40000"/>
          </a:blip>
          <a:srcRect/>
          <a:stretch>
            <a:fillRect/>
          </a:stretch>
        </p:blipFill>
        <p:spPr bwMode="auto">
          <a:xfrm>
            <a:off x="0" y="0"/>
            <a:ext cx="87154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928794" y="285728"/>
            <a:ext cx="5111750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Мы были очень удивлены, когда узнали, что ключёвская паутинка побывала в Америке.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Когда и как она могла туда отправиться?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Вот какую интересную историю мы услышали на этот вопрос.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14744" y="857232"/>
            <a:ext cx="5111750" cy="535781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В 1972 году девочки 8 класса вместе с классным руководителем Калиниченко Лидией Александровной на уроках трудового обучения связали паутинку для Анжелы Дэвис ( Анжела Дэвис – американская правозащитница, педагог, писатель. В 1970-х годах была символом движения за равноправие чёрных и белых). В 1972 году за свои убеждения  она была осуждена на смертную казнь. Многие выступали в защиту этой женщины. Нашим ученицам очень хотелось, чтобы их паутинка согревала Дэвис в холодных застенках тюрьмы. О добром поступке девочек   писали в газете « Пионерская правда». </a:t>
            </a:r>
            <a:endParaRPr lang="ru-RU" dirty="0"/>
          </a:p>
        </p:txBody>
      </p:sp>
      <p:pic>
        <p:nvPicPr>
          <p:cNvPr id="5" name="Picture 2" descr="C:\Documents and Settings\Admin\Мои документы\класс.jpeg"/>
          <p:cNvPicPr>
            <a:picLocks noChangeAspect="1" noChangeArrowheads="1"/>
          </p:cNvPicPr>
          <p:nvPr/>
        </p:nvPicPr>
        <p:blipFill>
          <a:blip r:embed="rId3"/>
          <a:srcRect b="19298"/>
          <a:stretch>
            <a:fillRect/>
          </a:stretch>
        </p:blipFill>
        <p:spPr bwMode="auto">
          <a:xfrm>
            <a:off x="285720" y="857232"/>
            <a:ext cx="3143272" cy="502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57864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Калиниченко Лидия </a:t>
            </a:r>
          </a:p>
          <a:p>
            <a:r>
              <a:rPr lang="ru-RU" dirty="0" smtClean="0"/>
              <a:t>Александровна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491523">
            <a:off x="7131706" y="4872849"/>
            <a:ext cx="2135647" cy="187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Через некоторое время в школу пришло письмо из Москвы от фигуристки Татьяны Войтюк (парные танцы). Татьяне очень понравилась работа девочек (видела фото в газете) и она хотела заказать у них паутинку для себя. Это было радостное событие, но и ответственное. Помогала  девочкам в работе опытная мастерица Шмарина Евдокия Кузьминична. Платок получился славный! Так получили свою славу ключёвские паутинки.</a:t>
            </a:r>
          </a:p>
          <a:p>
            <a:endParaRPr lang="ru-RU" dirty="0"/>
          </a:p>
        </p:txBody>
      </p:sp>
      <p:pic>
        <p:nvPicPr>
          <p:cNvPr id="5" name="Рисунок 4" descr="C:\Documents and Settings\1\Рабочий стол\фото бабушек\Безымянный4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3143272" cy="436246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928662" y="5000636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prstClr val="white"/>
                </a:solidFill>
              </a:rPr>
              <a:t>Шмарина Евдокия Кузьминична</a:t>
            </a:r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Documents and Settings\1\Мои документы\Мои рисунки\Новая папка (15)\79_2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214"/>
            <a:ext cx="9144000" cy="707236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-285784" y="0"/>
            <a:ext cx="5397534" cy="69246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     В результате исследования мы выяснили</a:t>
            </a:r>
          </a:p>
          <a:p>
            <a:pPr>
              <a:buNone/>
            </a:pP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</a:t>
            </a:r>
            <a:r>
              <a:rPr lang="ru-RU" sz="3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Качество платка зависит прежде всего от качества пуха. А качество пуха зависит, в свою очередь от качества коз – от их породы. Пух оренбургских коз – самый тонкий в мире. Поэтому изделия из оренбургского пуха – шали и паутинки - особенно нежные и мягкие. Суровые морозные зимы, а также особенности питания коз – растительность горных степей Урала – вот основные причины, почему порода оренбургских коз имеет такой тонкий пух. Вместе с тем, этот пух очень прочный – прочнее шерсти. Самое удивительное, что  такие козы разводятся только в Оренбургской области. За тысячи километров увозились они, но через 2-3 года превращались в обычных коз с грубым толстым пухом. </a:t>
            </a:r>
          </a:p>
          <a:p>
            <a:endParaRPr lang="ru-RU" sz="3800" dirty="0"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1\Мои документы\Мои рисунки\80_1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142984"/>
            <a:ext cx="2300294" cy="507715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785794"/>
            <a:ext cx="4572000" cy="5643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Оренбургские пуховые платки не имеют себе равных не только по тонкости, эластичности, прочности, но и по оригинальности узора, красоте отделки, а в этом заслуга вязальщиц. Видно, снежные равнины, крутые морозы да раздольные степные песни помогли оренбургским мастерицам-вязальщицам найти орнамент своего рукоделия. Красота платка зависит от старания и терпения, воображения, наблюдательности, любви к своим местам и людям. Возьмите в руки платок,  и вы почувствуете, какой он, тёплый, мягкий, нежный, словно хранит тепло рук оренбургских  мастериц.</a:t>
            </a:r>
            <a:endParaRPr lang="ru-RU" sz="2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3429000"/>
            <a:ext cx="8115328" cy="362585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Подбирая материал для исследовательской работы, мы для себя открыли много нового. Узнали об уникальном виде народного промысла – оренбургском пуховом платке. У нас появилось чувство гордости за наших прабабушек, бабушек, которые своим ремеслом прославили наш родной Оренбургский край.   Познакомились с  замечательными мастерицами  нашего села. Хотим сказать  большое спасибо за оказанную нам помощь вязальщицам  и Рыбкиной Людмиле Устиновне, которая  почти 40 лет проработала в нашей школе.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3332"/>
            <a:ext cx="4670659" cy="31237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 hidden="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000100" y="0"/>
            <a:ext cx="5111750" cy="5853113"/>
          </a:xfrm>
        </p:spPr>
        <p:txBody>
          <a:bodyPr>
            <a:normAutofit/>
          </a:bodyPr>
          <a:lstStyle/>
          <a:p>
            <a:pPr lvl="7" algn="ctr">
              <a:buNone/>
            </a:pPr>
            <a:r>
              <a:rPr lang="ru-RU" sz="2600" dirty="0" smtClean="0"/>
              <a:t>Наше предположение</a:t>
            </a:r>
            <a:endParaRPr lang="ru-RU" sz="2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595282" y="1142984"/>
          <a:ext cx="854871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714620"/>
            <a:ext cx="6882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714744" y="642918"/>
            <a:ext cx="5111750" cy="571504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Задачи исследования</a:t>
            </a:r>
            <a:endParaRPr lang="ru-RU" dirty="0" smtClean="0"/>
          </a:p>
          <a:p>
            <a:r>
              <a:rPr lang="ru-RU" dirty="0" smtClean="0"/>
              <a:t>1.Узнать историю возникновения пуховязального промысла в  Оренбуржье.</a:t>
            </a:r>
          </a:p>
          <a:p>
            <a:r>
              <a:rPr lang="ru-RU" dirty="0" smtClean="0"/>
              <a:t>2.Узнать, каких видов бывают оренбургские платки.</a:t>
            </a:r>
          </a:p>
          <a:p>
            <a:r>
              <a:rPr lang="ru-RU" dirty="0" smtClean="0"/>
              <a:t>3.Выяснить, как ручным способом производят платки.</a:t>
            </a:r>
          </a:p>
          <a:p>
            <a:r>
              <a:rPr lang="ru-RU" dirty="0" smtClean="0"/>
              <a:t>4.Исследовать историю пуховязания нашего села.</a:t>
            </a:r>
          </a:p>
          <a:p>
            <a:r>
              <a:rPr lang="ru-RU" dirty="0" smtClean="0"/>
              <a:t>5.Определить, какими секретами успеха обладает оренбургский  пуховый платок.</a:t>
            </a:r>
          </a:p>
          <a:p>
            <a:endParaRPr lang="ru-RU" dirty="0"/>
          </a:p>
        </p:txBody>
      </p:sp>
      <p:pic>
        <p:nvPicPr>
          <p:cNvPr id="1028" name="Picture 4" descr="C:\Documents and Settings\1\Мои документы\Мои рисунки\Новая папка\orenburgskij_puhovyj_platok_ovcinnikov_orenburgskie_puhovnicy_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3333750" cy="514353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1\Мои документы\Мои рисунки\Новая папка\pautinka-orenburgskaya-bela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14422"/>
            <a:ext cx="9144000" cy="59293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2743200" cy="1162050"/>
          </a:xfrm>
        </p:spPr>
        <p:txBody>
          <a:bodyPr/>
          <a:lstStyle/>
          <a:p>
            <a:r>
              <a:rPr lang="ru-RU" dirty="0" smtClean="0"/>
              <a:t>План наших действий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142984"/>
            <a:ext cx="3008313" cy="46021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9900"/>
                </a:solidFill>
              </a:rPr>
              <a:t>-</a:t>
            </a:r>
            <a:r>
              <a:rPr lang="ru-RU" sz="3200" b="1" dirty="0" smtClean="0"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Изучение литературы по нашей теме</a:t>
            </a:r>
          </a:p>
          <a:p>
            <a:r>
              <a:rPr lang="ru-RU" sz="3200" b="1" dirty="0" smtClean="0"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-Работа исследовательских групп</a:t>
            </a:r>
          </a:p>
          <a:p>
            <a:r>
              <a:rPr lang="ru-RU" sz="3200" b="1" dirty="0" smtClean="0">
                <a:solidFill>
                  <a:srgbClr val="FF99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-Встреча с пуховязальщицами нашего села</a:t>
            </a:r>
            <a:endParaRPr lang="ru-RU" sz="3200" b="1" dirty="0">
              <a:solidFill>
                <a:srgbClr val="FF99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0"/>
            <a:ext cx="3008313" cy="590594"/>
          </a:xfrm>
        </p:spPr>
        <p:txBody>
          <a:bodyPr>
            <a:normAutofit/>
          </a:bodyPr>
          <a:lstStyle/>
          <a:p>
            <a:r>
              <a:rPr lang="ru-RU" dirty="0" smtClean="0"/>
              <a:t>Что мы узнали</a:t>
            </a:r>
            <a:endParaRPr lang="ru-RU" dirty="0"/>
          </a:p>
        </p:txBody>
      </p:sp>
      <p:pic>
        <p:nvPicPr>
          <p:cNvPr id="3074" name="Picture 2" descr="Башки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14356"/>
            <a:ext cx="3429024" cy="5357850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714356"/>
            <a:ext cx="5500694" cy="592933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ru-RU" sz="2400" dirty="0" smtClean="0"/>
              <a:t>Первые сведения об  изделиях из козьего пуха начали появляться ещё в 18 веке. Русские казаки,закрепившись на Урале, стали интересоваться предметами одежды местного населения(калмыков, казахов). В лютые морозы они ходили в лёгкой верхней одежде и не мёрзли. Оказалось, что под лёгкими душегрейками у скотоводов надеты тёплые поддёвки и шарфы из пуха местных коз . У калмыков и казахов вязка была «глухой». Русские казачки, знавшие кружева и вышивание, стали использовать в вязке орнамент.</a:t>
            </a:r>
            <a:endParaRPr lang="ru-RU" sz="24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1\Мои документы\Мои рисунки\rychk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00050"/>
            <a:ext cx="4286280" cy="59579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142984"/>
            <a:ext cx="3714776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/>
              <a:t>Первым, кто обратил внимание на особую ценность козьего пуха и на необходимость разведения породы пухоносных коз, был Пётр Иванович Рычков – историк Оренбургского края. Деятельность И. П .Рычкова и его жены содействовали широкому распространению пуховязального  промысла в Оренбургской губернии.</a:t>
            </a:r>
            <a:endParaRPr lang="ru-RU" sz="2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5050" y="857232"/>
            <a:ext cx="5111750" cy="539116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400" dirty="0" smtClean="0"/>
              <a:t>     Два с лишним столетия насчитывает пуховязальный промысел Оренбуржья. Но особую известность он получил после всемирной выставки в 1862 году; когда в знаменитом Лондонском «Хрустальном» дворце среди многих сотен экспонатов впервые представлены шесть прекрасных пуховых платков, связанных Марьей Усковой. На табличке было написано: «Изделия сего рода производятся ручной работой повсеместно в Оренбургском крае». </a:t>
            </a:r>
            <a:endParaRPr lang="ru-RU" sz="44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8142" y="3244334"/>
            <a:ext cx="468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 </a:t>
            </a:r>
            <a:endParaRPr lang="ru-RU" sz="3200" dirty="0" smtClean="0">
              <a:latin typeface="Arial" pitchFamily="34" charset="0"/>
            </a:endParaRPr>
          </a:p>
        </p:txBody>
      </p:sp>
      <p:pic>
        <p:nvPicPr>
          <p:cNvPr id="1026" name="Picture 2" descr="C:\Documents and Settings\1\Мои документы\Мои рисунки\Новая папка (15)\d09419c8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3250429" cy="3000396"/>
          </a:xfrm>
          <a:prstGeom prst="rect">
            <a:avLst/>
          </a:prstGeom>
          <a:noFill/>
        </p:spPr>
      </p:pic>
      <p:pic>
        <p:nvPicPr>
          <p:cNvPr id="1027" name="Picture 3" descr="C:\Documents and Settings\1\Мои документы\Мои рисунки\80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286124"/>
            <a:ext cx="2857520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1880</TotalTime>
  <Words>1658</Words>
  <Application>Microsoft Office PowerPoint</Application>
  <PresentationFormat>Экран (4:3)</PresentationFormat>
  <Paragraphs>83</Paragraphs>
  <Slides>40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Поток</vt:lpstr>
      <vt:lpstr>Слайд 1</vt:lpstr>
      <vt:lpstr>Оренбургский пуховый платок</vt:lpstr>
      <vt:lpstr>Хотим выяснить</vt:lpstr>
      <vt:lpstr>Слайд 4</vt:lpstr>
      <vt:lpstr>Слайд 5</vt:lpstr>
      <vt:lpstr>План наших действий</vt:lpstr>
      <vt:lpstr>Что мы узнали</vt:lpstr>
      <vt:lpstr>Слайд 8</vt:lpstr>
      <vt:lpstr>Слайд 9</vt:lpstr>
      <vt:lpstr>Слайд 10</vt:lpstr>
      <vt:lpstr>Виды оренбургских пуховых платков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Пуховязальный промысел в селе Ключи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,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169</cp:revision>
  <dcterms:created xsi:type="dcterms:W3CDTF">2011-03-07T07:04:00Z</dcterms:created>
  <dcterms:modified xsi:type="dcterms:W3CDTF">2011-03-14T01:26:48Z</dcterms:modified>
</cp:coreProperties>
</file>